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8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37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08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7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95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6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46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1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0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7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7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9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14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38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5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E1605E-0C29-4622-B57C-28F18EC608F7}" type="datetimeFigureOut">
              <a:rPr lang="it-IT" smtClean="0"/>
              <a:t>20/06/22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A4FE1E-AB71-4279-BAC9-D657803B3D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73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A3A22-8892-4B8E-A64C-BC957BAD8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820634"/>
            <a:ext cx="6815669" cy="1515533"/>
          </a:xfrm>
        </p:spPr>
        <p:txBody>
          <a:bodyPr/>
          <a:lstStyle/>
          <a:p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               I.C.VIA POPPEA SABINA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528010-B557-4A1D-B4B3-EF84ED6E5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050" y="3509963"/>
            <a:ext cx="6671145" cy="1747837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LA NUOVA VALUTAZIONE DELLA SCUOLA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PRIMARIA:</a:t>
            </a:r>
          </a:p>
          <a:p>
            <a:r>
              <a:rPr lang="it-IT" sz="2400" dirty="0">
                <a:solidFill>
                  <a:srgbClr val="FF0000"/>
                </a:solidFill>
              </a:rPr>
              <a:t>DAL VOTO AL GIUDIZIO DESCRITTIVO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6D438E07-EB05-430F-A890-97C7298C38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1050" y="1646837"/>
            <a:ext cx="2107096" cy="1515533"/>
          </a:xfrm>
          <a:prstGeom prst="rect">
            <a:avLst/>
          </a:prstGeom>
        </p:spPr>
      </p:pic>
      <p:pic>
        <p:nvPicPr>
          <p:cNvPr id="5" name="image1.jpeg" descr="Incarichi di supplenza breve e saltuaria: confermata l'impossibilità di  prorogare nel caso di rientro del titolare [Nota MIUR] - OBIETTIVO SCUOLA">
            <a:extLst>
              <a:ext uri="{FF2B5EF4-FFF2-40B4-BE49-F238E27FC236}">
                <a16:creationId xmlns:a16="http://schemas.microsoft.com/office/drawing/2014/main" id="{57E3C885-888A-4F4E-AD3C-B8B3D92F50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101" y="1922014"/>
            <a:ext cx="1926424" cy="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A36DDF-0E4B-4626-8373-D917157B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Riferimenti normativi ORDINANZA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C4A5C8-8367-4C34-BF24-6E13996A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 D.L. 22/2020 convertito in L. 41/2020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 D. Lgs 62/2017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 D.M. 254/2012 “Indicazioni Nazionali”</a:t>
            </a:r>
            <a:endParaRPr lang="it-IT" dirty="0"/>
          </a:p>
        </p:txBody>
      </p:sp>
      <p:pic>
        <p:nvPicPr>
          <p:cNvPr id="4" name="image5.jpeg">
            <a:extLst>
              <a:ext uri="{FF2B5EF4-FFF2-40B4-BE49-F238E27FC236}">
                <a16:creationId xmlns:a16="http://schemas.microsoft.com/office/drawing/2014/main" id="{2116268C-0B27-4256-8775-BCB1DCD2F71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974" y="4025348"/>
            <a:ext cx="4172365" cy="1894439"/>
          </a:xfrm>
          <a:prstGeom prst="rect">
            <a:avLst/>
          </a:prstGeom>
        </p:spPr>
      </p:pic>
      <p:pic>
        <p:nvPicPr>
          <p:cNvPr id="10" name="image2.jpeg">
            <a:extLst>
              <a:ext uri="{FF2B5EF4-FFF2-40B4-BE49-F238E27FC236}">
                <a16:creationId xmlns:a16="http://schemas.microsoft.com/office/drawing/2014/main" id="{F635B731-19C0-4AD1-9F40-1AEC3CB22F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6305" y="751952"/>
            <a:ext cx="1649893" cy="7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F41F71-D870-485A-A2F6-5612DF5A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SUPERAMENTO DEL VOTO   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39549-93F7-4324-B163-7502181F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4" y="2387599"/>
            <a:ext cx="10296526" cy="378936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Viene superato il precedente impianto che si basava sul voto numerico per descrivere meglio i processi cognitivi e meta-cognitivi, emotivi e sociali che emergono nel processo di apprendimento</a:t>
            </a:r>
            <a:endParaRPr lang="it-IT" sz="3600" dirty="0">
              <a:effectLst/>
              <a:latin typeface="Calibri" panose="020F0502020204030204" pitchFamily="34" charset="0"/>
              <a:ea typeface="Carlito"/>
              <a:cs typeface="Calibri" panose="020F0502020204030204" pitchFamily="34" charset="0"/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age8.jpeg">
            <a:extLst>
              <a:ext uri="{FF2B5EF4-FFF2-40B4-BE49-F238E27FC236}">
                <a16:creationId xmlns:a16="http://schemas.microsoft.com/office/drawing/2014/main" id="{235CA0F8-A812-4F81-9F07-676C6BC594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314" y="839112"/>
            <a:ext cx="1296035" cy="1150737"/>
          </a:xfrm>
          <a:prstGeom prst="rect">
            <a:avLst/>
          </a:prstGeom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5CAFCB8B-42A1-4C8E-8488-658BD571A8CA}"/>
              </a:ext>
            </a:extLst>
          </p:cNvPr>
          <p:cNvGrpSpPr>
            <a:grpSpLocks/>
          </p:cNvGrpSpPr>
          <p:nvPr/>
        </p:nvGrpSpPr>
        <p:grpSpPr bwMode="auto">
          <a:xfrm>
            <a:off x="1405467" y="3928533"/>
            <a:ext cx="10074229" cy="2094580"/>
            <a:chOff x="482" y="1528"/>
            <a:chExt cx="13421" cy="3385"/>
          </a:xfrm>
        </p:grpSpPr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6521E1F6-F984-4DFC-80ED-8990BAB11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3193"/>
              <a:ext cx="7191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AF41F456-141B-428A-ABD7-A942E822C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3666"/>
              <a:ext cx="725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>
              <a:extLst>
                <a:ext uri="{FF2B5EF4-FFF2-40B4-BE49-F238E27FC236}">
                  <a16:creationId xmlns:a16="http://schemas.microsoft.com/office/drawing/2014/main" id="{A6989872-AB3D-46C8-81E6-9C25DC6A4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3496"/>
              <a:ext cx="6514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1629D301-7BFF-4BF1-BDA1-B47885F0C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" y="3496"/>
              <a:ext cx="4637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16F9F7B6-948E-4620-BF01-B9AD0753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4358"/>
              <a:ext cx="954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8002B282-F5A2-49D2-A4A8-CEFEED43D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" y="1527"/>
              <a:ext cx="3301" cy="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932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000">
        <p159:morph option="byObject"/>
      </p:transition>
    </mc:Choice>
    <mc:Fallback xmlns="">
      <p:transition spd="slow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2E6A4-4207-4662-85E0-CAFE22DD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SUPERAMENTO DEL VOTO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7C88E8-D4E5-4462-BEF0-287807EF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76"/>
            <a:ext cx="10515600" cy="35898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IL VOTO È UN SISTEMA DI VALUTAZIONE CHIARO?</a:t>
            </a:r>
          </a:p>
          <a:p>
            <a:pPr marL="0" indent="0">
              <a:buNone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E’ stato introdotto per rendere più chiaro l’esito dei percorsi di</a:t>
            </a:r>
          </a:p>
          <a:p>
            <a:pPr marL="0" indent="0">
              <a:buNone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 apprendimento</a:t>
            </a:r>
          </a:p>
          <a:p>
            <a:pPr marL="0" indent="0">
              <a:buNone/>
            </a:pPr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MA COSA COMUNICA SUI PROCESSI DI APPRENDIMENTO?</a:t>
            </a:r>
          </a:p>
          <a:p>
            <a:pPr marL="0" indent="0">
              <a:buNone/>
            </a:pPr>
            <a:r>
              <a:rPr lang="it-IT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 In realtà non comunica niente sui processi di apprendimento,</a:t>
            </a:r>
          </a:p>
          <a:p>
            <a:pPr marL="0" indent="0">
              <a:buNone/>
            </a:pPr>
            <a:r>
              <a:rPr lang="it-IT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solo li classifica in base ad una scala numerica ordinale</a:t>
            </a:r>
          </a:p>
          <a:p>
            <a:pPr marL="0" indent="0">
              <a:buNone/>
            </a:pPr>
            <a:endParaRPr lang="it-IT" sz="2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E spesso formalizza differenze di livello che sono fortemente</a:t>
            </a:r>
          </a:p>
          <a:p>
            <a:pPr marL="0" indent="0">
              <a:buNone/>
            </a:pPr>
            <a:r>
              <a:rPr lang="it-IT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opinabili (differenza fra 6 e7, tra 7 e 8, anche la differenza fra 5 e</a:t>
            </a:r>
          </a:p>
          <a:p>
            <a:pPr marL="0" indent="0">
              <a:buNone/>
            </a:pPr>
            <a:r>
              <a:rPr lang="it-IT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6….)</a:t>
            </a:r>
          </a:p>
          <a:p>
            <a:pPr marL="0" indent="0">
              <a:buNone/>
            </a:pPr>
            <a:endParaRPr lang="it-IT" u="sng" dirty="0"/>
          </a:p>
          <a:p>
            <a:endParaRPr lang="it-IT" dirty="0"/>
          </a:p>
        </p:txBody>
      </p:sp>
      <p:pic>
        <p:nvPicPr>
          <p:cNvPr id="4" name="image15.jpeg">
            <a:extLst>
              <a:ext uri="{FF2B5EF4-FFF2-40B4-BE49-F238E27FC236}">
                <a16:creationId xmlns:a16="http://schemas.microsoft.com/office/drawing/2014/main" id="{038C2F41-865C-42E5-8AA6-D48710B476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204" y="3951402"/>
            <a:ext cx="1721485" cy="2067339"/>
          </a:xfrm>
          <a:prstGeom prst="rect">
            <a:avLst/>
          </a:prstGeom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757D9A33-4BBE-4397-B5A2-6C77378C062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9733" y="771455"/>
            <a:ext cx="1634067" cy="9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6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0A7813-7CD0-42BE-B7A1-B9BEEC36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8246531" cy="130386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GLI OBIETTIVI DI APPRENDIMENTO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DC8050-1839-4757-9C66-895CB681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                             Secondo le Indicazioni Nazionali </a:t>
            </a:r>
          </a:p>
          <a:p>
            <a:pPr marL="0" indent="0">
              <a:buNone/>
            </a:pPr>
            <a:r>
              <a:rPr lang="it-IT" dirty="0"/>
              <a:t>                                per il curricolo (D.M. 254/2012),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“gli obiettivi di apprendimento individuano campi del sapere,                       conoscenze e abilità ritenuti indispensabili al fine di raggiungere i traguardi per lo sviluppo delle competenze”. 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age66.jpeg">
            <a:extLst>
              <a:ext uri="{FF2B5EF4-FFF2-40B4-BE49-F238E27FC236}">
                <a16:creationId xmlns:a16="http://schemas.microsoft.com/office/drawing/2014/main" id="{C74D551B-FA7E-4F1B-BDFD-96213B7C60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5693" y="5247861"/>
            <a:ext cx="2976646" cy="797340"/>
          </a:xfrm>
          <a:prstGeom prst="rect">
            <a:avLst/>
          </a:prstGeom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121FC91A-4FD5-40FC-B704-01603CC79F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7617" y="711199"/>
            <a:ext cx="249936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F50C1-B95E-49BC-9FB0-1143AD7D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874931" cy="130386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GLI OBIETTIVI DI APPRENDIMENTO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C53CDB-73F4-4458-9AB3-C13644E17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Contengono sempre: 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 l’azione, cioè il processo cognitivo messo in atto (riconoscere, riprodurre, ricercare, selezionare, distinguere,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ecc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…);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 i contenuti disciplinari, che possono essere di tipo fattuale, concettuale, procedurale, metacognitivo, opportunamente bilanciati tra di loro.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E’ possibile effettuare aggregazioni di contenuti attraverso i Nuclei tematici.</a:t>
            </a:r>
          </a:p>
        </p:txBody>
      </p:sp>
      <p:pic>
        <p:nvPicPr>
          <p:cNvPr id="4" name="image66.jpeg">
            <a:extLst>
              <a:ext uri="{FF2B5EF4-FFF2-40B4-BE49-F238E27FC236}">
                <a16:creationId xmlns:a16="http://schemas.microsoft.com/office/drawing/2014/main" id="{283159B8-4B88-4D79-AE4B-277441AC9A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4452" y="4702943"/>
            <a:ext cx="2431691" cy="735749"/>
          </a:xfrm>
          <a:prstGeom prst="rect">
            <a:avLst/>
          </a:prstGeom>
        </p:spPr>
      </p:pic>
      <p:pic>
        <p:nvPicPr>
          <p:cNvPr id="5" name="image2.jpeg">
            <a:extLst>
              <a:ext uri="{FF2B5EF4-FFF2-40B4-BE49-F238E27FC236}">
                <a16:creationId xmlns:a16="http://schemas.microsoft.com/office/drawing/2014/main" id="{71A7936B-1E54-4B52-B3DA-841ED0966B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6783" y="903815"/>
            <a:ext cx="249936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6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E8CBF-9FC7-411E-B3B4-58204572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917265" cy="130386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LIVELLI E DIMENSIONI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18F07E-A63C-42F9-98AC-7B4DB8A2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LIVELLI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sono definiti sulla base di dimensioni che caratterizzano l’apprendimento e che permettono di formulare un giudizio descrittivo.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DIMENSIONI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sono quattro: caratterizzano i processi cognitivi alla base della definizione dei livelli di apprendimento: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l’autonomia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la tipologia della situazione (nota o non nota)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le risorse mobilitate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• la continuità 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50E4EF9F-C54D-42CD-9DE0-3647600A2E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3670" y="866678"/>
            <a:ext cx="2499360" cy="14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E8CBF-9FC7-411E-B3B4-58204572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LE DIMENSIONI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18F07E-A63C-42F9-98AC-7B4DB8A2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600" u="sng">
                <a:latin typeface="Calibri" panose="020F0502020204030204" pitchFamily="34" charset="0"/>
                <a:cs typeface="Calibri" panose="020F0502020204030204" pitchFamily="34" charset="0"/>
              </a:rPr>
              <a:t>• L’AUTONOMIA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: dipende dall’intervento o meno del</a:t>
            </a:r>
          </a:p>
          <a:p>
            <a:pPr marL="0" indent="0">
              <a:buNone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docente mentre l’alunno è in situazione di apprendimento;</a:t>
            </a:r>
          </a:p>
          <a:p>
            <a:pPr marL="0" indent="0">
              <a:buNone/>
            </a:pPr>
            <a:r>
              <a:rPr lang="it-IT" sz="2600" u="sng">
                <a:latin typeface="Calibri" panose="020F0502020204030204" pitchFamily="34" charset="0"/>
                <a:cs typeface="Calibri" panose="020F0502020204030204" pitchFamily="34" charset="0"/>
              </a:rPr>
              <a:t>• LA TIPOLOGIA DELLA SITUAZIONE 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(nota o non nota); è</a:t>
            </a:r>
          </a:p>
          <a:p>
            <a:pPr marL="0" indent="0">
              <a:buNone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molto rilevante per valutare la performance dell’alunno;</a:t>
            </a:r>
          </a:p>
          <a:p>
            <a:pPr marL="0" indent="0">
              <a:buNone/>
            </a:pPr>
            <a:r>
              <a:rPr lang="it-IT" sz="2600" u="sng">
                <a:latin typeface="Calibri" panose="020F0502020204030204" pitchFamily="34" charset="0"/>
                <a:cs typeface="Calibri" panose="020F0502020204030204" pitchFamily="34" charset="0"/>
              </a:rPr>
              <a:t>• LE RISORSE MOBILITATE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, anche in questo caso è dirimente</a:t>
            </a:r>
          </a:p>
          <a:p>
            <a:pPr marL="0" indent="0">
              <a:buNone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ai fini valutativi,: se gli strumenti sono forniti dal docente o</a:t>
            </a:r>
          </a:p>
          <a:p>
            <a:pPr marL="0" indent="0">
              <a:buNone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reperiti</a:t>
            </a:r>
          </a:p>
          <a:p>
            <a:pPr marL="0" indent="0">
              <a:buNone/>
            </a:pPr>
            <a:r>
              <a:rPr lang="it-IT" sz="2600" u="sng">
                <a:latin typeface="Calibri" panose="020F0502020204030204" pitchFamily="34" charset="0"/>
                <a:cs typeface="Calibri" panose="020F0502020204030204" pitchFamily="34" charset="0"/>
              </a:rPr>
              <a:t>• LA CONTINUITÀ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: cioè se l’apprendimento è sempre posto</a:t>
            </a:r>
          </a:p>
          <a:p>
            <a:pPr marL="0" indent="0">
              <a:buNone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in essere o lo è sporadicamente (o mai).</a:t>
            </a:r>
          </a:p>
          <a:p>
            <a:endParaRPr lang="it-IT" dirty="0"/>
          </a:p>
        </p:txBody>
      </p:sp>
      <p:pic>
        <p:nvPicPr>
          <p:cNvPr id="18" name="image2.jpeg">
            <a:extLst>
              <a:ext uri="{FF2B5EF4-FFF2-40B4-BE49-F238E27FC236}">
                <a16:creationId xmlns:a16="http://schemas.microsoft.com/office/drawing/2014/main" id="{A311F0E1-D851-45D3-B2C7-452AC8172F4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3670" y="866678"/>
            <a:ext cx="2499360" cy="14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push dir="u"/>
      </p:transition>
    </mc:Choice>
    <mc:Fallback xmlns="">
      <p:transition spd="slow" advTm="15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8B55B-FD97-4D07-88D9-715B94E5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TABELLA 1 LIVELLI DI APPRENDIMENTO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610119C-4193-456A-B82D-5D048001A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150371"/>
              </p:ext>
            </p:extLst>
          </p:nvPr>
        </p:nvGraphicFramePr>
        <p:xfrm>
          <a:off x="1172817" y="1667933"/>
          <a:ext cx="9611140" cy="44280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5590">
                  <a:extLst>
                    <a:ext uri="{9D8B030D-6E8A-4147-A177-3AD203B41FA5}">
                      <a16:colId xmlns:a16="http://schemas.microsoft.com/office/drawing/2014/main" val="1714689155"/>
                    </a:ext>
                  </a:extLst>
                </a:gridCol>
                <a:gridCol w="8085550">
                  <a:extLst>
                    <a:ext uri="{9D8B030D-6E8A-4147-A177-3AD203B41FA5}">
                      <a16:colId xmlns:a16="http://schemas.microsoft.com/office/drawing/2014/main" val="2363039693"/>
                    </a:ext>
                  </a:extLst>
                </a:gridCol>
              </a:tblGrid>
              <a:tr h="893067">
                <a:tc gridSpan="2">
                  <a:txBody>
                    <a:bodyPr/>
                    <a:lstStyle/>
                    <a:p>
                      <a:pPr marL="2422525" marR="2227580" algn="ctr">
                        <a:lnSpc>
                          <a:spcPts val="3825"/>
                        </a:lnSpc>
                        <a:spcAft>
                          <a:spcPts val="0"/>
                        </a:spcAft>
                      </a:pPr>
                      <a:r>
                        <a:rPr lang="it-IT" sz="3100" dirty="0">
                          <a:effectLst/>
                        </a:rPr>
                        <a:t>LIVELLO RAGGIUNTO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9734"/>
                  </a:ext>
                </a:extLst>
              </a:tr>
              <a:tr h="868707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 marL="255905" marR="65405" algn="ctr"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Avanzato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 marR="81280"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it-IT" sz="1500" spc="-35">
                          <a:effectLst/>
                        </a:rPr>
                        <a:t>L’alunno </a:t>
                      </a:r>
                      <a:r>
                        <a:rPr lang="it-IT" sz="1500">
                          <a:effectLst/>
                        </a:rPr>
                        <a:t>porta a termine compiti in situazioni note e non note, mobilitando una varietà di risorse sia fornite dal docente sia reperite altrove, in modo autonomo e con continuità.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5486001"/>
                  </a:ext>
                </a:extLst>
              </a:tr>
              <a:tr h="1088750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</a:endParaRPr>
                    </a:p>
                    <a:p>
                      <a:pPr marL="256540" marR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Intermedio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 marR="185420"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9270404"/>
                  </a:ext>
                </a:extLst>
              </a:tr>
              <a:tr h="787912">
                <a:tc>
                  <a:txBody>
                    <a:bodyPr/>
                    <a:lstStyle/>
                    <a:p>
                      <a:pPr marL="255905" marR="6540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Base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 marR="580390"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L’alunno porta a termine compiti solo in situazioni note e utilizzando le risorse fornite dal docente, sia in modo autonomo ma discontinuo, sia in modo non autonomo, ma con continuità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9847239"/>
                  </a:ext>
                </a:extLst>
              </a:tr>
              <a:tr h="789631">
                <a:tc>
                  <a:txBody>
                    <a:bodyPr/>
                    <a:lstStyle/>
                    <a:p>
                      <a:pPr marL="168275" marR="6540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In via di prima</a:t>
                      </a:r>
                      <a:endParaRPr lang="it-IT" sz="1100">
                        <a:effectLst/>
                      </a:endParaRPr>
                    </a:p>
                    <a:p>
                      <a:pPr marL="167005" marR="6540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acquisizione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98000"/>
                        </a:lnSpc>
                      </a:pPr>
                      <a:r>
                        <a:rPr lang="it-IT" sz="1500" spc="-35" dirty="0">
                          <a:effectLst/>
                        </a:rPr>
                        <a:t>L’alunno </a:t>
                      </a:r>
                      <a:r>
                        <a:rPr lang="it-IT" sz="1500" dirty="0">
                          <a:effectLst/>
                        </a:rPr>
                        <a:t>porta a termine compiti solo in situazioni note e unicamente con il supporto del docente e di risorse fornite</a:t>
                      </a:r>
                      <a:r>
                        <a:rPr lang="it-IT" sz="1500" spc="5" dirty="0">
                          <a:effectLst/>
                        </a:rPr>
                        <a:t> </a:t>
                      </a:r>
                      <a:r>
                        <a:rPr lang="it-IT" sz="1500" dirty="0">
                          <a:effectLst/>
                        </a:rPr>
                        <a:t>appositamente.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3958875"/>
                  </a:ext>
                </a:extLst>
              </a:tr>
            </a:tbl>
          </a:graphicData>
        </a:graphic>
      </p:graphicFrame>
      <p:pic>
        <p:nvPicPr>
          <p:cNvPr id="5" name="image2.jpeg">
            <a:extLst>
              <a:ext uri="{FF2B5EF4-FFF2-40B4-BE49-F238E27FC236}">
                <a16:creationId xmlns:a16="http://schemas.microsoft.com/office/drawing/2014/main" id="{EC6C3410-8B8C-4ECD-872F-3FDC4A3F16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8316" y="626533"/>
            <a:ext cx="1776454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3947"/>
      </p:ext>
    </p:extLst>
  </p:cSld>
  <p:clrMapOvr>
    <a:masterClrMapping/>
  </p:clrMapOvr>
  <p:transition spd="slow" advTm="15000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573</Words>
  <Application>Microsoft Macintosh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Organico</vt:lpstr>
      <vt:lpstr>               I.C.VIA POPPEA SABINA</vt:lpstr>
      <vt:lpstr>Riferimenti normativi ORDINANZA</vt:lpstr>
      <vt:lpstr>SUPERAMENTO DEL VOTO     </vt:lpstr>
      <vt:lpstr>SUPERAMENTO DEL VOTO</vt:lpstr>
      <vt:lpstr>GLI OBIETTIVI DI APPRENDIMENTO</vt:lpstr>
      <vt:lpstr>GLI OBIETTIVI DI APPRENDIMENTO</vt:lpstr>
      <vt:lpstr>LIVELLI E DIMENSIONI</vt:lpstr>
      <vt:lpstr>LE DIMENSIONI</vt:lpstr>
      <vt:lpstr>TABELLA 1 LIVELLI DI APPRENDIMENTO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mariaconsiglia</dc:creator>
  <cp:lastModifiedBy>Fabiana Cirotti</cp:lastModifiedBy>
  <cp:revision>11</cp:revision>
  <dcterms:created xsi:type="dcterms:W3CDTF">2021-02-02T18:09:52Z</dcterms:created>
  <dcterms:modified xsi:type="dcterms:W3CDTF">2022-06-20T13:13:58Z</dcterms:modified>
</cp:coreProperties>
</file>