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6D0891-D11F-44B0-8067-6D3BE0B34A05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CFCC3E-21D9-47BA-8EB7-6E180C336F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Linee guida per l’insegnamento dell’educazione civica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Legge 20 agosto 2019 n.92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Quante e quali ore d’insegnamento?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Dall’</a:t>
            </a:r>
            <a:r>
              <a:rPr lang="it-IT" sz="1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a.s.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2020/2021 l’educazione civica entra nel curricolo di ogni ordine scolastico come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disciplina autonoma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L’educazione civica, in quanto materia curricolare, richiede una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valutazione periodica e finale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al pari delle altre materie che già compaiono sul documento di valutazione.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L’insegnamento della disciplina si articola in almeno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33 ore annuali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L’insegnamento della disciplina viene affidato al complesso dei docenti che costituiscono il team/Consiglio di classe, nell’ottica di una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dimensione trasversale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che caratterizza l’educazione alla cittadinanza.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Le ore da dedicare all’educazione civica si possono svolgere nella forma della lezione in classe o attraverso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attività progettuali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e di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potenziamento dell’offerta formativa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Gli argomenti dell’insegnamento trasversale dell’educazione civica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Costituzione, istituzioni dello Stato italiano, dell’Unione europea e degli organismi internazionali; storia della bandiera e dell’inno nazionale; </a:t>
            </a:r>
          </a:p>
          <a:p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Agenda 2030 per lo sviluppo sostenibile;</a:t>
            </a:r>
          </a:p>
          <a:p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educazione alla cittadinanza digitale (ambito a cui il testo di legge dà gran rilievo);</a:t>
            </a:r>
            <a:endParaRPr lang="it-IT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elementi fondamentali di diritto, con particolare riguardo al diritto del lavoro; 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educazione ambientale, sviluppo eco-sostenibile e tutela del patrimonio ambientale, delle identità, delle produzioni e delle eccellenze territoriali e agroalimentari;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educazione alla legalità e al contrasto delle mafie;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valori della responsabilità, della partecipazione e della solidarietà; 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rispetto delle leggi e delle regole comuni in tutti gli ambienti di convivenza;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educazione al rispetto e alla valorizzazione del patrimonio culturale e dei beni pubblici comuni;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formazione di base in materia di protezione civile;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educazione stradale, alla salute e al benessere, al volontariato e alla cittadinanza attiva;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rispetto nei confronti delle persone, degli animali e della natura.</a:t>
            </a:r>
          </a:p>
          <a:p>
            <a:endParaRPr lang="it-IT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Focus sulla cittadinanza digitale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Abilità e conoscenze digitali essenziali:</a:t>
            </a:r>
          </a:p>
          <a:p>
            <a:pPr marL="425196" indent="-342900">
              <a:buAutoNum type="alphaLcParenR"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analizzare, confrontare e valutare criticamente la credibilità e l’affidabilità delle fonti di dati, informazioni e contenuti digitali;</a:t>
            </a:r>
          </a:p>
          <a:p>
            <a:pPr marL="425196" indent="-342900">
              <a:buAutoNum type="alphaLcParenR"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interagire attraverso varie tecnologie digitali e individuare i mezzi e le forme di comunicazione digitali appropriati per un determinato contesto;</a:t>
            </a:r>
          </a:p>
          <a:p>
            <a:pPr marL="425196" indent="-342900">
              <a:buAutoNum type="alphaLcParenR"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ricercare opportunità di crescita personale e di cittadinanza partecipativa attraverso adeguate tecnologie digitali;</a:t>
            </a:r>
          </a:p>
          <a:p>
            <a:pPr marL="425196" indent="-342900">
              <a:buAutoNum type="alphaLcParenR"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conoscere le norme comportamentali da osservare nell’ambito dell’utilizzo delle tecnologie digitali e dell’interazione in ambienti digitali;</a:t>
            </a:r>
          </a:p>
          <a:p>
            <a:pPr marL="425196" indent="-342900">
              <a:buAutoNum type="alphaLcParenR"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creare e gestire l’identità digitale, essere in grado di proteggere la propria reputazione, gestire e tutelare i dati che si producono attraverso diversi strumenti digitali, ambienti e servizi, rispettare i dati e le identità altrui;</a:t>
            </a:r>
          </a:p>
          <a:p>
            <a:pPr marL="425196" indent="-342900">
              <a:buAutoNum type="alphaLcParenR"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conoscere le politiche sulla tutela della riservatezza;</a:t>
            </a:r>
          </a:p>
          <a:p>
            <a:pPr marL="425196" indent="-342900">
              <a:buAutoNum type="alphaLcParenR"/>
            </a:pP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essere in grado di evitare, usando tecnologie digitali, rischi per la salute e minacce al proprio benessere fisico e psicologico; essere in grado di proteggere sé e gli altri da eventuali pericoli in ambienti digitali; essere consapevoli di come le tecnologie digitali possono influire sull’inclusione sociale, con particolare attenzione ai comportamenti riconducibili al bullismo e al </a:t>
            </a:r>
            <a:r>
              <a:rPr lang="it-IT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cyberbullismo</a:t>
            </a:r>
            <a:r>
              <a:rPr lang="it-I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Chi coordina il lavoro degli insegnanti e come si valutano gli studenti?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Per ogni classe viene individuato un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coordinatore della disciplina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con il compito di favorire un opportuno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lavoro preparatorio di équipe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all’interno del team/Consiglio di classe, in virtù del fatto che l’insegnamento dell’educazione civica interessa e coinvolge tutte le discipline (lavoro sinergico).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Ai fini della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valutazione degli studenti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, il coordinatore della disciplina raccoglie dai docenti che hanno praticato l’educazione alla cittadinanza gli elementi conoscitivi necessari per poter formulare al team/Consiglio di classe la proposta di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voto in decimi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da assegnare ai singoli alunni. Gli elementi per la valutazione possono derivare sia da prove appositamente preparate sia dalla valutazione della partecipazione ad attività progettuali o di potenziamento.</a:t>
            </a:r>
          </a:p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Sarebbe utile prevedere all’interno del piano annuale delle attività deliberato dal Collegio dei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momenti di programmazione interdisciplinare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, al fine di definire il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curricolo di educazione civica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, individuare le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modalità del coordinamento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, concordare </a:t>
            </a:r>
            <a:r>
              <a:rPr lang="it-IT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pratiche di valutazione</a:t>
            </a:r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, indicare strumenti e strategie consoni ai bisogni delle classi.</a:t>
            </a:r>
          </a:p>
          <a:p>
            <a:endParaRPr lang="it-IT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163</TotalTime>
  <Words>670</Words>
  <Application>Microsoft Office PowerPoint</Application>
  <PresentationFormat>Presentazione su schermo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Solstizio</vt:lpstr>
      <vt:lpstr>Linee guida per l’insegnamento dell’educazione civica</vt:lpstr>
      <vt:lpstr>Quante e quali ore d’insegnamento?</vt:lpstr>
      <vt:lpstr>Gli argomenti dell’insegnamento trasversale dell’educazione civica</vt:lpstr>
      <vt:lpstr>Focus sulla cittadinanza digitale</vt:lpstr>
      <vt:lpstr>Chi coordina il lavoro degli insegnanti e come si valutano gli studenti?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Linee guida per l’insegnamento dell’educazione civica</dc:title>
  <dc:creator>daniela</dc:creator>
  <cp:lastModifiedBy>Angelo Scorza</cp:lastModifiedBy>
  <cp:revision>17</cp:revision>
  <dcterms:created xsi:type="dcterms:W3CDTF">2020-10-03T16:43:56Z</dcterms:created>
  <dcterms:modified xsi:type="dcterms:W3CDTF">2020-10-27T18:46:32Z</dcterms:modified>
</cp:coreProperties>
</file>